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8" r:id="rId3"/>
    <p:sldId id="272" r:id="rId4"/>
    <p:sldId id="276" r:id="rId5"/>
    <p:sldId id="277" r:id="rId6"/>
    <p:sldId id="269" r:id="rId7"/>
    <p:sldId id="267" r:id="rId8"/>
    <p:sldId id="265" r:id="rId9"/>
    <p:sldId id="268" r:id="rId10"/>
    <p:sldId id="270" r:id="rId11"/>
    <p:sldId id="271" r:id="rId12"/>
    <p:sldId id="26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0BEA"/>
    <a:srgbClr val="33CC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9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B0557E-25AB-462F-91C4-7A6CE1E298FD}" type="datetimeFigureOut">
              <a:rPr lang="en-US" smtClean="0"/>
              <a:pPr/>
              <a:t>10/27/2016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0CF7FB-C9B7-4681-AA83-94B0DB8E715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831472-B424-41D7-82B1-3E7A8C0614EB}" type="datetimeFigureOut">
              <a:rPr lang="en-US" smtClean="0"/>
              <a:pPr/>
              <a:t>10/27/2016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1A2274-3246-4B18-91C9-8C23818B5B0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1A2274-3246-4B18-91C9-8C23818B5B0D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4FF0C-8C98-401F-9F51-75D5776D55C8}" type="datetime1">
              <a:rPr lang="en-US" smtClean="0"/>
              <a:pPr/>
              <a:t>10/27/2016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B8FEF-63DA-41C8-89D2-CE8AFE8F6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5A190-DD38-4D83-8312-43520E0504A3}" type="datetime1">
              <a:rPr lang="en-US" smtClean="0"/>
              <a:pPr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B8FEF-63DA-41C8-89D2-CE8AFE8F6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F6141-9E1B-4794-B989-9A5D67F43698}" type="datetime1">
              <a:rPr lang="en-US" smtClean="0"/>
              <a:pPr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B8FEF-63DA-41C8-89D2-CE8AFE8F6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6A5E8-BBDD-4C8B-A46D-B57A41CCD629}" type="datetime1">
              <a:rPr lang="en-US" smtClean="0"/>
              <a:pPr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B8FEF-63DA-41C8-89D2-CE8AFE8F6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4D603-13BC-4A15-8BAA-877EBA427430}" type="datetime1">
              <a:rPr lang="en-US" smtClean="0"/>
              <a:pPr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B8FEF-63DA-41C8-89D2-CE8AFE8F6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AEE12-6C7E-4FF5-A5AE-A4843A8591FE}" type="datetime1">
              <a:rPr lang="en-US" smtClean="0"/>
              <a:pPr/>
              <a:t>10/27/2016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B8FEF-63DA-41C8-89D2-CE8AFE8F6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40C7A-399E-4EDC-8776-A7AB30FDEA97}" type="datetime1">
              <a:rPr lang="en-US" smtClean="0"/>
              <a:pPr/>
              <a:t>10/27/2016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B8FEF-63DA-41C8-89D2-CE8AFE8F6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7A18F-5264-4F67-99C8-BC7B1CDF918B}" type="datetime1">
              <a:rPr lang="en-US" smtClean="0"/>
              <a:pPr/>
              <a:t>10/27/2016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B8FEF-63DA-41C8-89D2-CE8AFE8F6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9E429-7DB4-441B-90D2-68FD92A182D9}" type="datetime1">
              <a:rPr lang="en-US" smtClean="0"/>
              <a:pPr/>
              <a:t>10/27/2016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B8FEF-63DA-41C8-89D2-CE8AFE8F6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46761-A451-4EFE-90B3-EC52C7D82647}" type="datetime1">
              <a:rPr lang="en-US" smtClean="0"/>
              <a:pPr/>
              <a:t>10/27/2016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B8FEF-63DA-41C8-89D2-CE8AFE8F6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FFF5E-FC85-4647-BB9C-1115E0785032}" type="datetime1">
              <a:rPr lang="en-US" smtClean="0"/>
              <a:pPr/>
              <a:t>10/27/2016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ECB8FEF-63DA-41C8-89D2-CE8AFE8F6B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B222D2-8C58-4943-95A8-C503C1C5CFB1}" type="datetime1">
              <a:rPr lang="en-US" smtClean="0"/>
              <a:pPr/>
              <a:t>10/27/2016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ECB8FEF-63DA-41C8-89D2-CE8AFE8F6B5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photo.php?fbid=1273248826036901&amp;set=a.464710626890729.117438.100000553867606&amp;type=3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facebook.com/photo.php?fbid=1273248826036901&amp;set=a.464710626890729.117438.100000553867606&amp;type=3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facebook.com/photo.php?fbid=1273248826036901&amp;set=a.464710626890729.117438.100000553867606&amp;type=3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facebook.com/photo.php?fbid=1273248826036901&amp;set=a.464710626890729.117438.100000553867606&amp;type=3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facebook.com/photo.php?fbid=1273248826036901&amp;set=a.464710626890729.117438.100000553867606&amp;type=3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facebook.com/photo.php?fbid=1273248826036901&amp;set=a.464710626890729.117438.100000553867606&amp;type=3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facebook.com/photo.php?fbid=1273248826036901&amp;set=a.464710626890729.117438.100000553867606&amp;type=3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facebook.com/photo.php?fbid=1273248826036901&amp;set=a.464710626890729.117438.100000553867606&amp;type=3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facebook.com/photo.php?fbid=1273248826036901&amp;set=a.464710626890729.117438.100000553867606&amp;type=3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facebook.com/photo.php?fbid=1273248826036901&amp;set=a.464710626890729.117438.100000553867606&amp;type=3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facebook.com/photo.php?fbid=1273248826036901&amp;set=a.464710626890729.117438.100000553867606&amp;type=3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facebook.com/photo.php?fbid=1273248826036901&amp;set=a.464710626890729.117438.100000553867606&amp;type=3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3" descr="Myo Kyaw's photo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5275" y="9650"/>
            <a:ext cx="122872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7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533400" y="433986"/>
            <a:ext cx="7851648" cy="1623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133998" tIns="67003" rIns="133998" bIns="67003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60BEA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Republic of the Union of Myanmar</a:t>
            </a:r>
            <a:endParaRPr lang="en-US" sz="2400" b="1" dirty="0">
              <a:solidFill>
                <a:srgbClr val="060BEA"/>
              </a:solidFill>
              <a:latin typeface="Myanmar3" pitchFamily="18" charset="0"/>
              <a:ea typeface="Myanmar3" pitchFamily="18" charset="0"/>
              <a:cs typeface="Myanmar3" pitchFamily="18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60BEA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Ministry of Electricity and Energy</a:t>
            </a:r>
            <a:endParaRPr lang="en-US" sz="2400" b="1" dirty="0">
              <a:solidFill>
                <a:srgbClr val="060BEA"/>
              </a:solidFill>
              <a:latin typeface="Myanmar3" pitchFamily="18" charset="0"/>
              <a:ea typeface="Myanmar3" pitchFamily="18" charset="0"/>
              <a:cs typeface="Myanmar3" pitchFamily="18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060BEA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Yangon Electricity Supply Corporation</a:t>
            </a:r>
            <a:endParaRPr lang="en-US" sz="2800" b="1" dirty="0">
              <a:solidFill>
                <a:srgbClr val="060BEA"/>
              </a:solidFill>
              <a:latin typeface="Myanmar3" pitchFamily="18" charset="0"/>
              <a:ea typeface="Myanmar3" pitchFamily="18" charset="0"/>
              <a:cs typeface="Myanmar3" pitchFamily="18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533400" y="2923736"/>
            <a:ext cx="7854696" cy="1267264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rgbClr val="060B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Information and Statistical Disclosure</a:t>
            </a:r>
            <a:endParaRPr lang="en-US" sz="3600" b="1" dirty="0">
              <a:solidFill>
                <a:srgbClr val="060B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6172200"/>
            <a:ext cx="1676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Date:  2-11-2016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096000" y="5486400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002060"/>
                </a:solidFill>
              </a:rPr>
              <a:t>Presented by;</a:t>
            </a:r>
          </a:p>
          <a:p>
            <a:pPr algn="ctr"/>
            <a:r>
              <a:rPr lang="en-US" b="1" i="1" dirty="0" smtClean="0">
                <a:solidFill>
                  <a:srgbClr val="002060"/>
                </a:solidFill>
              </a:rPr>
              <a:t>U </a:t>
            </a:r>
            <a:r>
              <a:rPr lang="en-US" b="1" i="1" dirty="0" err="1" smtClean="0">
                <a:solidFill>
                  <a:srgbClr val="002060"/>
                </a:solidFill>
              </a:rPr>
              <a:t>Kyi</a:t>
            </a:r>
            <a:r>
              <a:rPr lang="en-US" b="1" i="1" dirty="0" smtClean="0">
                <a:solidFill>
                  <a:srgbClr val="002060"/>
                </a:solidFill>
              </a:rPr>
              <a:t> </a:t>
            </a:r>
            <a:r>
              <a:rPr lang="en-US" b="1" i="1" dirty="0" err="1" smtClean="0">
                <a:solidFill>
                  <a:srgbClr val="002060"/>
                </a:solidFill>
              </a:rPr>
              <a:t>Oo</a:t>
            </a:r>
            <a:r>
              <a:rPr lang="en-US" b="1" i="1" dirty="0" smtClean="0">
                <a:solidFill>
                  <a:srgbClr val="002060"/>
                </a:solidFill>
              </a:rPr>
              <a:t> </a:t>
            </a:r>
            <a:r>
              <a:rPr lang="en-US" b="1" i="1" dirty="0" err="1" smtClean="0">
                <a:solidFill>
                  <a:srgbClr val="002060"/>
                </a:solidFill>
              </a:rPr>
              <a:t>Naing</a:t>
            </a:r>
            <a:endParaRPr lang="en-US" b="1" i="1" dirty="0" smtClean="0">
              <a:solidFill>
                <a:srgbClr val="002060"/>
              </a:solidFill>
            </a:endParaRPr>
          </a:p>
          <a:p>
            <a:pPr algn="ctr"/>
            <a:r>
              <a:rPr lang="en-US" b="1" i="1" dirty="0" smtClean="0">
                <a:solidFill>
                  <a:srgbClr val="002060"/>
                </a:solidFill>
              </a:rPr>
              <a:t>Manager(Engineer)</a:t>
            </a:r>
          </a:p>
          <a:p>
            <a:pPr algn="ctr"/>
            <a:r>
              <a:rPr lang="en-US" b="1" i="1" dirty="0" smtClean="0">
                <a:solidFill>
                  <a:srgbClr val="002060"/>
                </a:solidFill>
              </a:rPr>
              <a:t>YESC</a:t>
            </a:r>
            <a:endParaRPr lang="en-US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3" descr="Myo Kyaw's photo.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5275" y="9650"/>
            <a:ext cx="122872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1524000"/>
            <a:ext cx="8839200" cy="448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2286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Useful Brochure Used in YESC</a:t>
            </a:r>
            <a:endParaRPr lang="en-US" sz="2400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Oval 6"/>
          <p:cNvSpPr/>
          <p:nvPr/>
        </p:nvSpPr>
        <p:spPr>
          <a:xfrm>
            <a:off x="8382000" y="6172200"/>
            <a:ext cx="548640" cy="4572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60BEA"/>
                </a:solidFill>
              </a:rPr>
              <a:t>10</a:t>
            </a:r>
            <a:endParaRPr lang="en-US" dirty="0">
              <a:solidFill>
                <a:srgbClr val="060BE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3" descr="Myo Kyaw's photo.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5275" y="9650"/>
            <a:ext cx="122872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2286000" y="-762000"/>
            <a:ext cx="4572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Oval 6"/>
          <p:cNvSpPr/>
          <p:nvPr/>
        </p:nvSpPr>
        <p:spPr>
          <a:xfrm>
            <a:off x="8382000" y="6172200"/>
            <a:ext cx="548640" cy="4572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60BEA"/>
                </a:solidFill>
              </a:rPr>
              <a:t>11</a:t>
            </a:r>
            <a:endParaRPr lang="en-US" dirty="0">
              <a:solidFill>
                <a:srgbClr val="060BEA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286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Useful Brochure Used in YESC</a:t>
            </a:r>
            <a:endParaRPr lang="en-US" sz="2400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3" descr="Myo Kyaw's photo.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5275" y="9650"/>
            <a:ext cx="122872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1524000" y="2482061"/>
            <a:ext cx="648843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/>
                <a:solidFill>
                  <a:srgbClr val="FFC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Thanks You</a:t>
            </a:r>
            <a:endParaRPr lang="en-US" sz="5400" b="1" cap="all" dirty="0">
              <a:ln/>
              <a:solidFill>
                <a:srgbClr val="FFC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Oval 6"/>
          <p:cNvSpPr/>
          <p:nvPr/>
        </p:nvSpPr>
        <p:spPr>
          <a:xfrm>
            <a:off x="8382000" y="6172200"/>
            <a:ext cx="548640" cy="4572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60BEA"/>
                </a:solidFill>
              </a:rPr>
              <a:t>12</a:t>
            </a:r>
            <a:endParaRPr lang="en-US" dirty="0">
              <a:solidFill>
                <a:srgbClr val="060BE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3" descr="Myo Kyaw's photo.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5275" y="9650"/>
            <a:ext cx="122872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0" y="1351002"/>
            <a:ext cx="914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3550" indent="-4635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bg1"/>
                </a:solidFill>
              </a:rPr>
              <a:t>Official concerns use various methods to distribute the information: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253425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60B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Existing Information</a:t>
            </a:r>
            <a:endParaRPr lang="en-US" sz="3200" b="1" dirty="0">
              <a:solidFill>
                <a:srgbClr val="060BE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1981200"/>
            <a:ext cx="830580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63550" indent="-463550">
              <a:lnSpc>
                <a:spcPct val="200000"/>
              </a:lnSpc>
              <a:buFont typeface="Wingdings" pitchFamily="2" charset="2"/>
              <a:buChar char="v"/>
              <a:tabLst>
                <a:tab pos="463550" algn="l"/>
              </a:tabLst>
            </a:pPr>
            <a:r>
              <a:rPr lang="en-US" sz="2000" b="1" i="1" dirty="0" smtClean="0">
                <a:solidFill>
                  <a:srgbClr val="060B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 of townships have townships offices and officers , therefore, consumers would know the information as soon as possible when they desired.</a:t>
            </a:r>
          </a:p>
          <a:p>
            <a:pPr marL="463550" indent="-463550">
              <a:lnSpc>
                <a:spcPct val="200000"/>
              </a:lnSpc>
              <a:buFont typeface="Wingdings" pitchFamily="2" charset="2"/>
              <a:buChar char="v"/>
              <a:tabLst>
                <a:tab pos="463550" algn="l"/>
              </a:tabLst>
            </a:pPr>
            <a:r>
              <a:rPr lang="en-US" sz="2000" dirty="0" smtClean="0">
                <a:solidFill>
                  <a:schemeClr val="bg1"/>
                </a:solidFill>
              </a:rPr>
              <a:t>In addition, YESC always try to launch the updated information about the any circumstances of electricity outages and load shed.</a:t>
            </a:r>
          </a:p>
        </p:txBody>
      </p:sp>
      <p:sp>
        <p:nvSpPr>
          <p:cNvPr id="6" name="Oval 5"/>
          <p:cNvSpPr/>
          <p:nvPr/>
        </p:nvSpPr>
        <p:spPr>
          <a:xfrm>
            <a:off x="8382000" y="6248400"/>
            <a:ext cx="381000" cy="381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60BEA"/>
                </a:solidFill>
              </a:rPr>
              <a:t>2</a:t>
            </a:r>
            <a:endParaRPr lang="en-US" dirty="0">
              <a:solidFill>
                <a:srgbClr val="060BE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3" descr="Myo Kyaw's photo.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5275" y="9650"/>
            <a:ext cx="122872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7"/>
          <p:cNvGrpSpPr/>
          <p:nvPr/>
        </p:nvGrpSpPr>
        <p:grpSpPr>
          <a:xfrm>
            <a:off x="599017" y="1752600"/>
            <a:ext cx="5573183" cy="1934529"/>
            <a:chOff x="599017" y="1752600"/>
            <a:chExt cx="6030383" cy="1934529"/>
          </a:xfrm>
        </p:grpSpPr>
        <p:sp>
          <p:nvSpPr>
            <p:cNvPr id="12" name="TextBox 11"/>
            <p:cNvSpPr txBox="1"/>
            <p:nvPr/>
          </p:nvSpPr>
          <p:spPr>
            <a:xfrm>
              <a:off x="599017" y="1752600"/>
              <a:ext cx="32109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2060"/>
                  </a:solidFill>
                </a:rPr>
                <a:t>Printed  Media</a:t>
              </a:r>
              <a:endParaRPr lang="en-US" sz="2000" b="1" dirty="0">
                <a:solidFill>
                  <a:srgbClr val="00206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99018" y="2209801"/>
              <a:ext cx="603038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63550" indent="-463550">
                <a:lnSpc>
                  <a:spcPct val="150000"/>
                </a:lnSpc>
                <a:buClr>
                  <a:srgbClr val="060BEA"/>
                </a:buClr>
                <a:buFont typeface="Wingdings" pitchFamily="2" charset="2"/>
                <a:buChar char="ü"/>
              </a:pPr>
              <a:r>
                <a:rPr lang="en-US" sz="2000" dirty="0" smtClean="0"/>
                <a:t>Brochures</a:t>
              </a:r>
            </a:p>
            <a:p>
              <a:pPr marL="463550" indent="-463550">
                <a:lnSpc>
                  <a:spcPct val="150000"/>
                </a:lnSpc>
                <a:buClr>
                  <a:srgbClr val="060BEA"/>
                </a:buClr>
                <a:buFont typeface="Wingdings" pitchFamily="2" charset="2"/>
                <a:buChar char="ü"/>
              </a:pPr>
              <a:r>
                <a:rPr lang="en-US" sz="2000" dirty="0" smtClean="0"/>
                <a:t>Posters (Safety, Warning, Instructions, etc.)</a:t>
              </a:r>
            </a:p>
            <a:p>
              <a:pPr marL="463550" indent="-463550">
                <a:lnSpc>
                  <a:spcPct val="150000"/>
                </a:lnSpc>
                <a:buClr>
                  <a:srgbClr val="060BEA"/>
                </a:buClr>
                <a:buFont typeface="Wingdings" pitchFamily="2" charset="2"/>
                <a:buChar char="ü"/>
              </a:pPr>
              <a:r>
                <a:rPr lang="en-US" sz="2000" dirty="0" smtClean="0"/>
                <a:t>Signboards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0" y="25342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Existing Information Ways</a:t>
            </a:r>
            <a:endParaRPr lang="en-US" sz="2400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1066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63550" indent="-463550"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002060"/>
                </a:solidFill>
              </a:rPr>
              <a:t>The followings are the effective ways to disclose the information;</a:t>
            </a:r>
            <a:endParaRPr lang="en-US" sz="2000" dirty="0">
              <a:solidFill>
                <a:srgbClr val="002060"/>
              </a:solidFill>
            </a:endParaRPr>
          </a:p>
        </p:txBody>
      </p:sp>
      <p:pic>
        <p:nvPicPr>
          <p:cNvPr id="18" name="Picture 17"/>
          <p:cNvPicPr/>
          <p:nvPr/>
        </p:nvPicPr>
        <p:blipFill>
          <a:blip r:embed="rId4"/>
          <a:srcRect r="24745"/>
          <a:stretch>
            <a:fillRect/>
          </a:stretch>
        </p:blipFill>
        <p:spPr bwMode="auto">
          <a:xfrm>
            <a:off x="6235058" y="1685544"/>
            <a:ext cx="2756542" cy="4486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ight Arrow 18"/>
          <p:cNvSpPr/>
          <p:nvPr/>
        </p:nvSpPr>
        <p:spPr>
          <a:xfrm>
            <a:off x="5410200" y="3962400"/>
            <a:ext cx="762000" cy="304800"/>
          </a:xfrm>
          <a:prstGeom prst="rightArrow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  <a:noFill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200400" y="3877270"/>
            <a:ext cx="2784160" cy="783420"/>
          </a:xfrm>
          <a:prstGeom prst="rect">
            <a:avLst/>
          </a:prstGeom>
          <a:ln w="9525">
            <a:noFill/>
          </a:ln>
        </p:spPr>
        <p:txBody>
          <a:bodyPr wrap="none">
            <a:spAutoFit/>
          </a:bodyPr>
          <a:lstStyle/>
          <a:p>
            <a:pPr marL="463550" indent="-463550" algn="ctr">
              <a:lnSpc>
                <a:spcPct val="130000"/>
              </a:lnSpc>
              <a:buClr>
                <a:srgbClr val="060BEA"/>
              </a:buClr>
            </a:pPr>
            <a:r>
              <a:rPr lang="en-US" b="1" dirty="0" smtClean="0">
                <a:solidFill>
                  <a:srgbClr val="002060"/>
                </a:solidFill>
              </a:rPr>
              <a:t>Brochures</a:t>
            </a:r>
          </a:p>
          <a:p>
            <a:pPr marL="463550" indent="-463550" algn="ctr">
              <a:lnSpc>
                <a:spcPct val="130000"/>
              </a:lnSpc>
              <a:buClr>
                <a:srgbClr val="060BEA"/>
              </a:buClr>
            </a:pPr>
            <a:r>
              <a:rPr lang="en-US" b="1" dirty="0" smtClean="0">
                <a:solidFill>
                  <a:srgbClr val="002060"/>
                </a:solidFill>
              </a:rPr>
              <a:t>(for Safety Instructions)</a:t>
            </a:r>
          </a:p>
        </p:txBody>
      </p:sp>
      <p:sp>
        <p:nvSpPr>
          <p:cNvPr id="13" name="Oval 12"/>
          <p:cNvSpPr/>
          <p:nvPr/>
        </p:nvSpPr>
        <p:spPr>
          <a:xfrm>
            <a:off x="8382000" y="6248400"/>
            <a:ext cx="381000" cy="381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60BEA"/>
                </a:solidFill>
              </a:rPr>
              <a:t>3</a:t>
            </a:r>
            <a:endParaRPr lang="en-US" dirty="0">
              <a:solidFill>
                <a:srgbClr val="060BE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 animBg="1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3" descr="Myo Kyaw's photo.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5275" y="9650"/>
            <a:ext cx="122872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7200" y="3810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Existing Information Ways</a:t>
            </a:r>
            <a:endParaRPr lang="en-US" sz="2400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 descr="C:\Users\PC\Desktop\WB\World Bank\image-0-02-03-f6edf6fae6c26f42724bb0411f0aee7090952e3f757682c369e23af1d05032ba-V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1466125"/>
            <a:ext cx="31242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Users\PC\Desktop\WB\World Bank\image-0-02-06-e0c38e283c2105030b6b3e8e68941e3ff723a2d6b519cf041017158f29d7a1c1-V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67200" y="1524000"/>
            <a:ext cx="4273959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33400" y="5867400"/>
            <a:ext cx="822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Distributing the Brochures and Wall Posters to the Public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8382000" y="6248400"/>
            <a:ext cx="381000" cy="381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60BEA"/>
                </a:solidFill>
              </a:rPr>
              <a:t>4</a:t>
            </a:r>
            <a:endParaRPr lang="en-US" dirty="0">
              <a:solidFill>
                <a:srgbClr val="060BE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3" descr="Myo Kyaw's photo.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5275" y="9650"/>
            <a:ext cx="122872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3810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Existing Information Ways</a:t>
            </a:r>
            <a:endParaRPr lang="en-US" sz="2400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 descr="C:\Users\PC\Desktop\WB\World Bank\image-0-02-06-6ca853b5eb9c6819a933e01eb080e9e23ed6f274632ba12fe92d1b1d0d0a596c-V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1295400"/>
            <a:ext cx="3276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33400" y="5867400"/>
            <a:ext cx="822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Knowledge Sharing about Electricity Safety and Instructions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8382000" y="6248400"/>
            <a:ext cx="381000" cy="381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60BEA"/>
                </a:solidFill>
              </a:rPr>
              <a:t>5</a:t>
            </a:r>
            <a:endParaRPr lang="en-US" dirty="0">
              <a:solidFill>
                <a:srgbClr val="060BE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3" descr="Myo Kyaw's photo.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5275" y="9650"/>
            <a:ext cx="122872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0" y="251460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3550" indent="-4635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b="1" dirty="0" smtClean="0">
                <a:solidFill>
                  <a:srgbClr val="7030A0"/>
                </a:solidFill>
              </a:rPr>
              <a:t>Electronic Media (</a:t>
            </a:r>
            <a:r>
              <a:rPr lang="en-US" sz="2000" b="1" dirty="0" err="1" smtClean="0">
                <a:solidFill>
                  <a:srgbClr val="7030A0"/>
                </a:solidFill>
              </a:rPr>
              <a:t>Facebook</a:t>
            </a:r>
            <a:r>
              <a:rPr lang="en-US" sz="2000" b="1" dirty="0" smtClean="0">
                <a:solidFill>
                  <a:srgbClr val="7030A0"/>
                </a:solidFill>
              </a:rPr>
              <a:t> and </a:t>
            </a:r>
            <a:r>
              <a:rPr lang="en-US" sz="2000" b="1" dirty="0" err="1" smtClean="0">
                <a:solidFill>
                  <a:srgbClr val="7030A0"/>
                </a:solidFill>
              </a:rPr>
              <a:t>Viber</a:t>
            </a:r>
            <a:r>
              <a:rPr lang="en-US" sz="2000" b="1" dirty="0" smtClean="0">
                <a:solidFill>
                  <a:srgbClr val="7030A0"/>
                </a:solidFill>
              </a:rPr>
              <a:t>) is widely used nowadays therefore officials concerns are now created </a:t>
            </a:r>
            <a:r>
              <a:rPr lang="en-US" sz="2000" b="1" dirty="0" err="1" smtClean="0">
                <a:solidFill>
                  <a:srgbClr val="FFFF00"/>
                </a:solidFill>
              </a:rPr>
              <a:t>Facebook</a:t>
            </a:r>
            <a:r>
              <a:rPr lang="en-US" sz="2000" b="1" dirty="0" smtClean="0">
                <a:solidFill>
                  <a:srgbClr val="7030A0"/>
                </a:solidFill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</a:rPr>
              <a:t>Pages</a:t>
            </a:r>
            <a:r>
              <a:rPr lang="en-US" sz="2000" b="1" dirty="0" smtClean="0">
                <a:solidFill>
                  <a:srgbClr val="7030A0"/>
                </a:solidFill>
              </a:rPr>
              <a:t> for District by District and township by township to inform the updated information about the electricity black out, shut down and Load Shed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52400" y="1295400"/>
            <a:ext cx="8991600" cy="857310"/>
            <a:chOff x="5029200" y="1752600"/>
            <a:chExt cx="2743200" cy="857310"/>
          </a:xfrm>
        </p:grpSpPr>
        <p:sp>
          <p:nvSpPr>
            <p:cNvPr id="13" name="TextBox 12"/>
            <p:cNvSpPr txBox="1"/>
            <p:nvPr/>
          </p:nvSpPr>
          <p:spPr>
            <a:xfrm>
              <a:off x="5029200" y="1752600"/>
              <a:ext cx="2590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2060"/>
                  </a:solidFill>
                </a:rPr>
                <a:t>Electronic Media</a:t>
              </a:r>
              <a:endParaRPr lang="en-US" sz="2000" b="1" dirty="0">
                <a:solidFill>
                  <a:srgbClr val="00206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029200" y="2209800"/>
              <a:ext cx="2743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63550" indent="-463550">
                <a:buClr>
                  <a:srgbClr val="060BEA"/>
                </a:buClr>
                <a:buFont typeface="Wingdings" pitchFamily="2" charset="2"/>
                <a:buChar char="ü"/>
              </a:pPr>
              <a:r>
                <a:rPr lang="en-US" sz="2000" dirty="0" smtClean="0">
                  <a:solidFill>
                    <a:srgbClr val="002060"/>
                  </a:solidFill>
                </a:rPr>
                <a:t>Call-center(Including Auto and Mobile Phone and Social Media -</a:t>
              </a:r>
              <a:r>
                <a:rPr lang="en-US" sz="2000" dirty="0" err="1" smtClean="0">
                  <a:solidFill>
                    <a:srgbClr val="002060"/>
                  </a:solidFill>
                </a:rPr>
                <a:t>Facebook</a:t>
              </a:r>
              <a:r>
                <a:rPr lang="en-US" sz="2000" dirty="0" smtClean="0">
                  <a:solidFill>
                    <a:srgbClr val="002060"/>
                  </a:solidFill>
                </a:rPr>
                <a:t>)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0" y="25342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Existing Information </a:t>
            </a:r>
            <a:r>
              <a:rPr lang="en-US" sz="24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Contd</a:t>
            </a:r>
            <a:r>
              <a:rPr lang="en-US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endParaRPr lang="en-US" sz="2400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4800" y="4800600"/>
            <a:ext cx="4191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2060"/>
                </a:solidFill>
              </a:rPr>
              <a:t>Others;</a:t>
            </a:r>
          </a:p>
          <a:p>
            <a:pPr marL="566738" indent="-566738"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002060"/>
                </a:solidFill>
              </a:rPr>
              <a:t>Loud Speaker</a:t>
            </a:r>
          </a:p>
          <a:p>
            <a:pPr marL="566738" indent="-566738"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002060"/>
                </a:solidFill>
              </a:rPr>
              <a:t>Home-to -home</a:t>
            </a:r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8382000" y="6248400"/>
            <a:ext cx="381000" cy="381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60BEA"/>
                </a:solidFill>
              </a:rPr>
              <a:t>6</a:t>
            </a:r>
            <a:endParaRPr lang="en-US" dirty="0">
              <a:solidFill>
                <a:srgbClr val="060BE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3" descr="Myo Kyaw's photo.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5275" y="9650"/>
            <a:ext cx="122872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0" y="1558031"/>
            <a:ext cx="91440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63550" indent="-463550">
              <a:lnSpc>
                <a:spcPct val="200000"/>
              </a:lnSpc>
              <a:buFont typeface="Wingdings" pitchFamily="2" charset="2"/>
              <a:buChar char="v"/>
              <a:tabLst>
                <a:tab pos="463550" algn="l"/>
              </a:tabLst>
            </a:pPr>
            <a:r>
              <a:rPr lang="en-US" b="1" i="1" dirty="0" smtClean="0">
                <a:solidFill>
                  <a:srgbClr val="060B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Office information desk in each township offices</a:t>
            </a:r>
          </a:p>
          <a:p>
            <a:pPr marL="463550" indent="-463550">
              <a:lnSpc>
                <a:spcPct val="200000"/>
              </a:lnSpc>
              <a:buFont typeface="Wingdings" pitchFamily="2" charset="2"/>
              <a:buChar char="v"/>
              <a:tabLst>
                <a:tab pos="463550" algn="l"/>
              </a:tabLst>
            </a:pPr>
            <a:r>
              <a:rPr lang="en-US" b="1" i="1" dirty="0" smtClean="0">
                <a:solidFill>
                  <a:srgbClr val="060B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Call-center (by Auto Phones, Mobile Phones and Social Media Network)</a:t>
            </a:r>
          </a:p>
          <a:p>
            <a:pPr marL="463550" indent="-463550">
              <a:lnSpc>
                <a:spcPct val="200000"/>
              </a:lnSpc>
              <a:buFont typeface="Wingdings" pitchFamily="2" charset="2"/>
              <a:buChar char="v"/>
              <a:tabLst>
                <a:tab pos="463550" algn="l"/>
              </a:tabLst>
            </a:pPr>
            <a:r>
              <a:rPr lang="en-US" b="1" i="1" dirty="0" smtClean="0">
                <a:solidFill>
                  <a:srgbClr val="060B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Television</a:t>
            </a:r>
          </a:p>
          <a:p>
            <a:pPr marL="463550" indent="-463550">
              <a:lnSpc>
                <a:spcPct val="200000"/>
              </a:lnSpc>
              <a:buFont typeface="Wingdings" pitchFamily="2" charset="2"/>
              <a:buChar char="v"/>
              <a:tabLst>
                <a:tab pos="463550" algn="l"/>
              </a:tabLst>
            </a:pPr>
            <a:r>
              <a:rPr lang="en-US" b="1" i="1" dirty="0" smtClean="0">
                <a:solidFill>
                  <a:srgbClr val="060B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Radio (89.0 City FM- Yangon Based) and</a:t>
            </a:r>
          </a:p>
          <a:p>
            <a:pPr marL="463550" indent="-463550">
              <a:lnSpc>
                <a:spcPct val="200000"/>
              </a:lnSpc>
              <a:buFont typeface="Wingdings" pitchFamily="2" charset="2"/>
              <a:buChar char="v"/>
              <a:tabLst>
                <a:tab pos="463550" algn="l"/>
              </a:tabLst>
            </a:pPr>
            <a:r>
              <a:rPr lang="en-US" b="1" i="1" dirty="0" smtClean="0">
                <a:solidFill>
                  <a:srgbClr val="060B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Newspapers(National)  </a:t>
            </a:r>
          </a:p>
          <a:p>
            <a:pPr marL="463550" indent="-463550">
              <a:lnSpc>
                <a:spcPct val="200000"/>
              </a:lnSpc>
              <a:tabLst>
                <a:tab pos="463550" algn="l"/>
              </a:tabLst>
            </a:pPr>
            <a:r>
              <a:rPr lang="en-US" b="1" i="1" dirty="0">
                <a:solidFill>
                  <a:srgbClr val="060B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i="1" dirty="0" smtClean="0">
                <a:solidFill>
                  <a:srgbClr val="060B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are directly communicated with consumers in every hours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24000" y="5105400"/>
            <a:ext cx="586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chemeClr val="bg1"/>
                </a:solidFill>
              </a:rPr>
              <a:t>YESC opens the desk at Myanmar Invest Commission for Business Consumers </a:t>
            </a:r>
            <a:endParaRPr lang="en-US" b="1" i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5342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Existing Information </a:t>
            </a:r>
            <a:r>
              <a:rPr lang="en-US" sz="24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Contd</a:t>
            </a:r>
            <a:r>
              <a:rPr lang="en-US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endParaRPr lang="en-US" sz="2400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8382000" y="6248400"/>
            <a:ext cx="381000" cy="381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60BEA"/>
                </a:solidFill>
              </a:rPr>
              <a:t>7</a:t>
            </a:r>
            <a:endParaRPr lang="en-US" dirty="0">
              <a:solidFill>
                <a:srgbClr val="060BE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3" descr="Myo Kyaw's photo.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5275" y="9650"/>
            <a:ext cx="122872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28800" y="1066800"/>
            <a:ext cx="5029200" cy="3581400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2286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Existing Information </a:t>
            </a:r>
            <a:r>
              <a:rPr lang="en-US" sz="24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Contd</a:t>
            </a:r>
            <a:r>
              <a:rPr lang="en-US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endParaRPr lang="en-US" sz="2400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67000" y="5562600"/>
            <a:ext cx="350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Processing Service Complex 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447800" y="6019800"/>
            <a:ext cx="556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FFFF00"/>
                </a:solidFill>
              </a:rPr>
              <a:t>(Need to Inform for Load Shedding) </a:t>
            </a:r>
            <a:endParaRPr lang="en-US" sz="2400" b="1" i="1" dirty="0">
              <a:solidFill>
                <a:srgbClr val="FFFF00"/>
              </a:solidFill>
            </a:endParaRPr>
          </a:p>
        </p:txBody>
      </p:sp>
      <p:sp>
        <p:nvSpPr>
          <p:cNvPr id="9" name="Up Arrow 8"/>
          <p:cNvSpPr/>
          <p:nvPr/>
        </p:nvSpPr>
        <p:spPr>
          <a:xfrm>
            <a:off x="4114800" y="4953000"/>
            <a:ext cx="304800" cy="53340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8382000" y="6248400"/>
            <a:ext cx="381000" cy="381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60BEA"/>
                </a:solidFill>
              </a:rPr>
              <a:t>8</a:t>
            </a:r>
            <a:endParaRPr lang="en-US" dirty="0">
              <a:solidFill>
                <a:srgbClr val="060BE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3" descr="Myo Kyaw's photo.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5275" y="9650"/>
            <a:ext cx="122872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468868"/>
            <a:ext cx="25066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Plans for Future</a:t>
            </a:r>
            <a:endParaRPr lang="en-US" sz="2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524000"/>
            <a:ext cx="91440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63550" indent="-463550">
              <a:lnSpc>
                <a:spcPct val="200000"/>
              </a:lnSpc>
              <a:buFont typeface="Wingdings" pitchFamily="2" charset="2"/>
              <a:buChar char="v"/>
              <a:tabLst>
                <a:tab pos="463550" algn="l"/>
              </a:tabLst>
            </a:pPr>
            <a:r>
              <a:rPr lang="en-US" sz="2000" b="1" i="1" dirty="0" smtClean="0">
                <a:solidFill>
                  <a:srgbClr val="060B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 build </a:t>
            </a:r>
            <a:r>
              <a:rPr lang="en-US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Communication Infrastructure Network</a:t>
            </a:r>
          </a:p>
          <a:p>
            <a:pPr marL="463550" indent="-463550">
              <a:lnSpc>
                <a:spcPct val="200000"/>
              </a:lnSpc>
              <a:buFont typeface="Wingdings" pitchFamily="2" charset="2"/>
              <a:buChar char="v"/>
              <a:tabLst>
                <a:tab pos="463550" algn="l"/>
              </a:tabLst>
            </a:pPr>
            <a:r>
              <a:rPr lang="en-US" sz="2000" b="1" i="1" dirty="0" smtClean="0">
                <a:solidFill>
                  <a:srgbClr val="060B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YESC now setting up the </a:t>
            </a:r>
            <a:r>
              <a:rPr lang="en-US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Remote Monitoring Communication Devices  </a:t>
            </a:r>
            <a:r>
              <a:rPr lang="en-US" sz="2000" b="1" i="1" dirty="0" smtClean="0">
                <a:solidFill>
                  <a:srgbClr val="060B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One Main Router at Head Office and (100) Remote Routers are planned to install in District Offices, Township Offices and some main Substations to operate the Network</a:t>
            </a:r>
            <a:endParaRPr lang="en-US" sz="20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63550" indent="-463550">
              <a:lnSpc>
                <a:spcPct val="200000"/>
              </a:lnSpc>
              <a:buFont typeface="Wingdings" pitchFamily="2" charset="2"/>
              <a:buChar char="v"/>
              <a:tabLst>
                <a:tab pos="463550" algn="l"/>
              </a:tabLst>
            </a:pPr>
            <a:r>
              <a:rPr lang="en-US" sz="2000" b="1" i="1" dirty="0" smtClean="0">
                <a:solidFill>
                  <a:srgbClr val="060B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 use more media channels </a:t>
            </a:r>
            <a:r>
              <a:rPr lang="en-US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(MRTV-4, other popular Radio Channels) </a:t>
            </a:r>
            <a:r>
              <a:rPr lang="en-US" sz="2000" b="1" i="1" dirty="0" smtClean="0">
                <a:solidFill>
                  <a:srgbClr val="060B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communicate with public widely</a:t>
            </a:r>
          </a:p>
        </p:txBody>
      </p:sp>
      <p:sp>
        <p:nvSpPr>
          <p:cNvPr id="6" name="Oval 5"/>
          <p:cNvSpPr/>
          <p:nvPr/>
        </p:nvSpPr>
        <p:spPr>
          <a:xfrm>
            <a:off x="8382000" y="6248400"/>
            <a:ext cx="381000" cy="381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60BEA"/>
                </a:solidFill>
              </a:rPr>
              <a:t>9</a:t>
            </a:r>
            <a:endParaRPr lang="en-US" dirty="0">
              <a:solidFill>
                <a:srgbClr val="060BE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2">
      <a:dk1>
        <a:sysClr val="windowText" lastClr="000000"/>
      </a:dk1>
      <a:lt1>
        <a:sysClr val="window" lastClr="FFFFFF"/>
      </a:lt1>
      <a:dk2>
        <a:srgbClr val="00B0F0"/>
      </a:dk2>
      <a:lt2>
        <a:srgbClr val="DBF5F9"/>
      </a:lt2>
      <a:accent1>
        <a:srgbClr val="0F6FC6"/>
      </a:accent1>
      <a:accent2>
        <a:srgbClr val="009DD9"/>
      </a:accent2>
      <a:accent3>
        <a:srgbClr val="20C8F7"/>
      </a:accent3>
      <a:accent4>
        <a:srgbClr val="10CF9B"/>
      </a:accent4>
      <a:accent5>
        <a:srgbClr val="20C8F7"/>
      </a:accent5>
      <a:accent6>
        <a:srgbClr val="B2E9F2"/>
      </a:accent6>
      <a:hlink>
        <a:srgbClr val="C9FAFC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457</TotalTime>
  <Words>374</Words>
  <Application>Microsoft Office PowerPoint</Application>
  <PresentationFormat>On-screen Show (4:3)</PresentationFormat>
  <Paragraphs>62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Flow</vt:lpstr>
      <vt:lpstr>Republic of the Union of Myanmar Ministry of Electricity and Energy Yangon Electricity Supply Corporation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Republic of the Union of Myanmar Ministry of Electricity and Energy Yangon Electricity Supply Corporation</dc:title>
  <dc:creator>PC</dc:creator>
  <cp:lastModifiedBy>PC</cp:lastModifiedBy>
  <cp:revision>86</cp:revision>
  <dcterms:created xsi:type="dcterms:W3CDTF">2016-10-26T04:52:45Z</dcterms:created>
  <dcterms:modified xsi:type="dcterms:W3CDTF">2016-10-27T08:47:41Z</dcterms:modified>
</cp:coreProperties>
</file>